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6" r:id="rId1"/>
  </p:sldMasterIdLst>
  <p:sldIdLst>
    <p:sldId id="310" r:id="rId2"/>
    <p:sldId id="256" r:id="rId3"/>
    <p:sldId id="257" r:id="rId4"/>
    <p:sldId id="258" r:id="rId5"/>
    <p:sldId id="286" r:id="rId6"/>
    <p:sldId id="287" r:id="rId7"/>
  </p:sldIdLst>
  <p:sldSz cx="12192000" cy="6858000"/>
  <p:notesSz cx="6858000" cy="9144000"/>
  <p:embeddedFontLst>
    <p:embeddedFont>
      <p:font typeface="A Danesh" panose="020B0604020202020204" charset="-78"/>
      <p:regular r:id="rId8"/>
      <p:bold r:id="rId9"/>
      <p:italic r:id="rId10"/>
      <p:boldItalic r:id="rId11"/>
    </p:embeddedFont>
    <p:embeddedFont>
      <p:font typeface="Gill Sans MT" panose="020B0502020104020203" pitchFamily="34" charset="0"/>
      <p:regular r:id="rId12"/>
      <p:bold r:id="rId13"/>
      <p:italic r:id="rId14"/>
      <p:boldItalic r:id="rId15"/>
    </p:embeddedFont>
    <p:embeddedFont>
      <p:font typeface="_PDMS_Saleem_QuranFont" panose="02010000000000000000" pitchFamily="2" charset="-78"/>
      <p:regular r:id="rId16"/>
    </p:embeddedFont>
    <p:embeddedFont>
      <p:font typeface="A  Mitra_1 (MRT)" panose="020B0604020202020204" charset="-78"/>
      <p:bold r:id="rId17"/>
    </p:embeddedFont>
    <p:embeddedFont>
      <p:font typeface="110_Besmellah" panose="020B0604020202020204"/>
      <p:regular r:id="rId18"/>
    </p:embeddedFont>
    <p:embeddedFont>
      <p:font typeface="Calibri" panose="020F0502020204030204" pitchFamily="34" charset="0"/>
      <p:regular r:id="rId19"/>
      <p:bold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88" autoAdjust="0"/>
    <p:restoredTop sz="94660"/>
  </p:normalViewPr>
  <p:slideViewPr>
    <p:cSldViewPr snapToGrid="0">
      <p:cViewPr varScale="1">
        <p:scale>
          <a:sx n="73" d="100"/>
          <a:sy n="73" d="100"/>
        </p:scale>
        <p:origin x="3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63B98-14C9-4794-8305-4F4D8AB3D7A4}" type="datetimeFigureOut">
              <a:rPr lang="fa-IR" smtClean="0"/>
              <a:t>12/12/1442</a:t>
            </a:fld>
            <a:endParaRPr lang="fa-IR"/>
          </a:p>
        </p:txBody>
      </p:sp>
      <p:sp>
        <p:nvSpPr>
          <p:cNvPr id="5" name="Footer Placeholder 4"/>
          <p:cNvSpPr>
            <a:spLocks noGrp="1"/>
          </p:cNvSpPr>
          <p:nvPr>
            <p:ph type="ftr" sz="quarter" idx="11"/>
          </p:nvPr>
        </p:nvSpPr>
        <p:spPr>
          <a:xfrm>
            <a:off x="2416500" y="329307"/>
            <a:ext cx="4973915" cy="309201"/>
          </a:xfrm>
        </p:spPr>
        <p:txBody>
          <a:bodyPr/>
          <a:lstStyle/>
          <a:p>
            <a:endParaRPr lang="fa-IR"/>
          </a:p>
        </p:txBody>
      </p:sp>
      <p:sp>
        <p:nvSpPr>
          <p:cNvPr id="6" name="Slide Number Placeholder 5"/>
          <p:cNvSpPr>
            <a:spLocks noGrp="1"/>
          </p:cNvSpPr>
          <p:nvPr>
            <p:ph type="sldNum" sz="quarter" idx="12"/>
          </p:nvPr>
        </p:nvSpPr>
        <p:spPr>
          <a:xfrm>
            <a:off x="1437664" y="798973"/>
            <a:ext cx="811019" cy="503578"/>
          </a:xfrm>
        </p:spPr>
        <p:txBody>
          <a:bodyPr/>
          <a:lstStyle/>
          <a:p>
            <a:fld id="{2302766A-540C-44B4-8C60-4D5723276573}" type="slidenum">
              <a:rPr lang="fa-IR" smtClean="0"/>
              <a:t>‹#›</a:t>
            </a:fld>
            <a:endParaRPr lang="fa-I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762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63B98-14C9-4794-8305-4F4D8AB3D7A4}" type="datetimeFigureOut">
              <a:rPr lang="fa-IR" smtClean="0"/>
              <a:t>12/12/1442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02766A-540C-44B4-8C60-4D5723276573}" type="slidenum">
              <a:rPr lang="fa-IR" smtClean="0"/>
              <a:t>‹#›</a:t>
            </a:fld>
            <a:endParaRPr lang="fa-I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39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63B98-14C9-4794-8305-4F4D8AB3D7A4}" type="datetimeFigureOut">
              <a:rPr lang="fa-IR" smtClean="0"/>
              <a:t>12/12/1442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02766A-540C-44B4-8C60-4D5723276573}" type="slidenum">
              <a:rPr lang="fa-IR" smtClean="0"/>
              <a:t>‹#›</a:t>
            </a:fld>
            <a:endParaRPr lang="fa-I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26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63B98-14C9-4794-8305-4F4D8AB3D7A4}" type="datetimeFigureOut">
              <a:rPr lang="fa-IR" smtClean="0"/>
              <a:t>12/12/1442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02766A-540C-44B4-8C60-4D5723276573}" type="slidenum">
              <a:rPr lang="fa-IR" smtClean="0"/>
              <a:t>‹#›</a:t>
            </a:fld>
            <a:endParaRPr lang="fa-I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018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63B98-14C9-4794-8305-4F4D8AB3D7A4}" type="datetimeFigureOut">
              <a:rPr lang="fa-IR" smtClean="0"/>
              <a:t>12/12/1442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02766A-540C-44B4-8C60-4D5723276573}" type="slidenum">
              <a:rPr lang="fa-IR" smtClean="0"/>
              <a:t>‹#›</a:t>
            </a:fld>
            <a:endParaRPr lang="fa-I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830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63B98-14C9-4794-8305-4F4D8AB3D7A4}" type="datetimeFigureOut">
              <a:rPr lang="fa-IR" smtClean="0"/>
              <a:t>12/12/1442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302766A-540C-44B4-8C60-4D5723276573}" type="slidenum">
              <a:rPr lang="fa-IR" smtClean="0"/>
              <a:t>‹#›</a:t>
            </a:fld>
            <a:endParaRPr lang="fa-I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146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63B98-14C9-4794-8305-4F4D8AB3D7A4}" type="datetimeFigureOut">
              <a:rPr lang="fa-IR" smtClean="0"/>
              <a:t>12/12/1442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302766A-540C-44B4-8C60-4D5723276573}" type="slidenum">
              <a:rPr lang="fa-IR" smtClean="0"/>
              <a:t>‹#›</a:t>
            </a:fld>
            <a:endParaRPr lang="fa-I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221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63B98-14C9-4794-8305-4F4D8AB3D7A4}" type="datetimeFigureOut">
              <a:rPr lang="fa-IR" smtClean="0"/>
              <a:t>12/12/1442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302766A-540C-44B4-8C60-4D5723276573}" type="slidenum">
              <a:rPr lang="fa-IR" smtClean="0"/>
              <a:t>‹#›</a:t>
            </a:fld>
            <a:endParaRPr lang="fa-I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949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63B98-14C9-4794-8305-4F4D8AB3D7A4}" type="datetimeFigureOut">
              <a:rPr lang="fa-IR" smtClean="0"/>
              <a:t>12/12/1442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302766A-540C-44B4-8C60-4D5723276573}" type="slidenum">
              <a:rPr lang="fa-IR" smtClean="0"/>
              <a:t>‹#›</a:t>
            </a:fld>
            <a:endParaRPr lang="fa-IR"/>
          </a:p>
        </p:txBody>
      </p:sp>
    </p:spTree>
    <p:extLst>
      <p:ext uri="{BB962C8B-B14F-4D97-AF65-F5344CB8AC3E}">
        <p14:creationId xmlns:p14="http://schemas.microsoft.com/office/powerpoint/2010/main" val="259244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63B98-14C9-4794-8305-4F4D8AB3D7A4}" type="datetimeFigureOut">
              <a:rPr lang="fa-IR" smtClean="0"/>
              <a:t>12/12/1442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302766A-540C-44B4-8C60-4D5723276573}" type="slidenum">
              <a:rPr lang="fa-IR" smtClean="0"/>
              <a:t>‹#›</a:t>
            </a:fld>
            <a:endParaRPr lang="fa-I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84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0663B98-14C9-4794-8305-4F4D8AB3D7A4}" type="datetimeFigureOut">
              <a:rPr lang="fa-IR" smtClean="0"/>
              <a:t>12/12/1442</a:t>
            </a:fld>
            <a:endParaRPr lang="fa-IR"/>
          </a:p>
        </p:txBody>
      </p:sp>
      <p:sp>
        <p:nvSpPr>
          <p:cNvPr id="6" name="Footer Placeholder 5"/>
          <p:cNvSpPr>
            <a:spLocks noGrp="1"/>
          </p:cNvSpPr>
          <p:nvPr>
            <p:ph type="ftr" sz="quarter" idx="11"/>
          </p:nvPr>
        </p:nvSpPr>
        <p:spPr>
          <a:xfrm>
            <a:off x="1447382" y="318640"/>
            <a:ext cx="5541004" cy="320931"/>
          </a:xfrm>
        </p:spPr>
        <p:txBody>
          <a:bodyPr/>
          <a:lstStyle/>
          <a:p>
            <a:endParaRPr lang="fa-IR"/>
          </a:p>
        </p:txBody>
      </p:sp>
      <p:sp>
        <p:nvSpPr>
          <p:cNvPr id="7" name="Slide Number Placeholder 6"/>
          <p:cNvSpPr>
            <a:spLocks noGrp="1"/>
          </p:cNvSpPr>
          <p:nvPr>
            <p:ph type="sldNum" sz="quarter" idx="12"/>
          </p:nvPr>
        </p:nvSpPr>
        <p:spPr/>
        <p:txBody>
          <a:bodyPr/>
          <a:lstStyle/>
          <a:p>
            <a:fld id="{2302766A-540C-44B4-8C60-4D5723276573}" type="slidenum">
              <a:rPr lang="fa-IR" smtClean="0"/>
              <a:t>‹#›</a:t>
            </a:fld>
            <a:endParaRPr lang="fa-I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63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0663B98-14C9-4794-8305-4F4D8AB3D7A4}" type="datetimeFigureOut">
              <a:rPr lang="fa-IR" smtClean="0"/>
              <a:t>12/12/1442</a:t>
            </a:fld>
            <a:endParaRPr lang="fa-I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302766A-540C-44B4-8C60-4D5723276573}" type="slidenum">
              <a:rPr lang="fa-IR" smtClean="0"/>
              <a:t>‹#›</a:t>
            </a:fld>
            <a:endParaRPr lang="fa-I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1502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CDA657-5E8D-4714-B39A-77187480474E}"/>
              </a:ext>
            </a:extLst>
          </p:cNvPr>
          <p:cNvSpPr txBox="1"/>
          <p:nvPr/>
        </p:nvSpPr>
        <p:spPr>
          <a:xfrm>
            <a:off x="3768562" y="-222068"/>
            <a:ext cx="7659757" cy="3770263"/>
          </a:xfrm>
          <a:prstGeom prst="rect">
            <a:avLst/>
          </a:prstGeom>
          <a:noFill/>
        </p:spPr>
        <p:txBody>
          <a:bodyPr wrap="square" rtlCol="1">
            <a:spAutoFit/>
          </a:bodyPr>
          <a:lstStyle/>
          <a:p>
            <a:r>
              <a:rPr lang="en-US" sz="23900" dirty="0">
                <a:solidFill>
                  <a:srgbClr val="C00000"/>
                </a:solidFill>
                <a:latin typeface="110_Besmellah" pitchFamily="2" charset="0"/>
                <a:cs typeface="QuranTaha" panose="02010000000000000000" pitchFamily="2" charset="-78"/>
              </a:rPr>
              <a:t>[</a:t>
            </a:r>
            <a:endParaRPr lang="fa-IR" sz="23900" dirty="0">
              <a:solidFill>
                <a:srgbClr val="C00000"/>
              </a:solidFill>
              <a:latin typeface="110_Besmellah" pitchFamily="2" charset="0"/>
              <a:cs typeface="QuranTaha" panose="02010000000000000000" pitchFamily="2" charset="-78"/>
            </a:endParaRPr>
          </a:p>
        </p:txBody>
      </p:sp>
      <p:sp>
        <p:nvSpPr>
          <p:cNvPr id="5" name="TextBox 4">
            <a:extLst>
              <a:ext uri="{FF2B5EF4-FFF2-40B4-BE49-F238E27FC236}">
                <a16:creationId xmlns:a16="http://schemas.microsoft.com/office/drawing/2014/main" id="{C6E7998F-4146-401B-935C-6BC655465B4E}"/>
              </a:ext>
            </a:extLst>
          </p:cNvPr>
          <p:cNvSpPr txBox="1"/>
          <p:nvPr/>
        </p:nvSpPr>
        <p:spPr>
          <a:xfrm>
            <a:off x="5741288" y="3786883"/>
            <a:ext cx="5497264" cy="646331"/>
          </a:xfrm>
          <a:prstGeom prst="rect">
            <a:avLst/>
          </a:prstGeom>
          <a:noFill/>
        </p:spPr>
        <p:txBody>
          <a:bodyPr wrap="square" rtlCol="1">
            <a:spAutoFit/>
          </a:bodyPr>
          <a:lstStyle/>
          <a:p>
            <a:pPr algn="r" rtl="1"/>
            <a:r>
              <a:rPr lang="fa-IR" sz="3600" dirty="0">
                <a:cs typeface="A  Mitra_2 (MRT)" panose="00000700000000000000" pitchFamily="2" charset="-78"/>
              </a:rPr>
              <a:t>عنوان ارائه :  تولید نیرو گاه بادی </a:t>
            </a:r>
          </a:p>
        </p:txBody>
      </p:sp>
      <p:pic>
        <p:nvPicPr>
          <p:cNvPr id="7" name="Picture 6">
            <a:extLst>
              <a:ext uri="{FF2B5EF4-FFF2-40B4-BE49-F238E27FC236}">
                <a16:creationId xmlns:a16="http://schemas.microsoft.com/office/drawing/2014/main" id="{43A8A7B7-A858-4E07-9373-AC678C50C151}"/>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984" b="89976" l="6663" r="93194">
                        <a14:foregroundMark x1="13211" y1="34802" x2="13211" y2="34802"/>
                        <a14:foregroundMark x1="6663" y1="46362" x2="6663" y2="46362"/>
                        <a14:foregroundMark x1="29768" y1="22231" x2="29768" y2="22231"/>
                        <a14:foregroundMark x1="19388" y1="45998" x2="19388" y2="45998"/>
                        <a14:foregroundMark x1="33314" y1="26273" x2="33314" y2="26273"/>
                        <a14:foregroundMark x1="40292" y1="24171" x2="40292" y2="24171"/>
                        <a14:foregroundMark x1="50014" y1="24171" x2="50014" y2="24171"/>
                        <a14:foregroundMark x1="29225" y1="53517" x2="29225" y2="53517"/>
                        <a14:foregroundMark x1="38519" y1="52385" x2="38519" y2="52385"/>
                        <a14:foregroundMark x1="43151" y1="54123" x2="43151" y2="54123"/>
                        <a14:foregroundMark x1="62311" y1="49838" x2="62311" y2="49838"/>
                        <a14:foregroundMark x1="69288" y1="38440" x2="69288" y2="38440"/>
                        <a14:foregroundMark x1="82271" y1="34196" x2="82271" y2="34196"/>
                        <a14:foregroundMark x1="75579" y1="26677" x2="75579" y2="26677"/>
                        <a14:foregroundMark x1="67915" y1="63783" x2="67915" y2="63783"/>
                        <a14:foregroundMark x1="93194" y1="30517" x2="93194" y2="30517"/>
                      </a14:backgroundRemoval>
                    </a14:imgEffect>
                  </a14:imgLayer>
                </a14:imgProps>
              </a:ext>
              <a:ext uri="{28A0092B-C50C-407E-A947-70E740481C1C}">
                <a14:useLocalDpi xmlns:a14="http://schemas.microsoft.com/office/drawing/2010/main" val="0"/>
              </a:ext>
            </a:extLst>
          </a:blip>
          <a:stretch>
            <a:fillRect/>
          </a:stretch>
        </p:blipFill>
        <p:spPr>
          <a:xfrm>
            <a:off x="4324110" y="-102630"/>
            <a:ext cx="5497264" cy="3889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4736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750"/>
                                        <p:tgtEl>
                                          <p:spTgt spid="7"/>
                                        </p:tgtEl>
                                      </p:cBhvr>
                                    </p:animEffect>
                                  </p:childTnLst>
                                </p:cTn>
                              </p:par>
                            </p:childTnLst>
                          </p:cTn>
                        </p:par>
                        <p:par>
                          <p:cTn id="8" fill="hold">
                            <p:stCondLst>
                              <p:cond delay="275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0F8DE-2D8A-478B-AD14-E91D87A80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Rectangle 6">
            <a:extLst>
              <a:ext uri="{FF2B5EF4-FFF2-40B4-BE49-F238E27FC236}">
                <a16:creationId xmlns:a16="http://schemas.microsoft.com/office/drawing/2014/main" id="{671133A5-6232-409A-800D-EBA35478C777}"/>
              </a:ext>
            </a:extLst>
          </p:cNvPr>
          <p:cNvSpPr/>
          <p:nvPr/>
        </p:nvSpPr>
        <p:spPr>
          <a:xfrm>
            <a:off x="4180746" y="1097406"/>
            <a:ext cx="8971722" cy="14179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fa-IR" sz="7200" dirty="0">
                <a:cs typeface="A  Mitra_2 (MRT)" panose="00000700000000000000" pitchFamily="2" charset="-78"/>
              </a:rPr>
              <a:t>تولید نیروگاه بادی </a:t>
            </a:r>
          </a:p>
        </p:txBody>
      </p:sp>
      <p:cxnSp>
        <p:nvCxnSpPr>
          <p:cNvPr id="9" name="Straight Connector 8">
            <a:extLst>
              <a:ext uri="{FF2B5EF4-FFF2-40B4-BE49-F238E27FC236}">
                <a16:creationId xmlns:a16="http://schemas.microsoft.com/office/drawing/2014/main" id="{CD9A598E-9F9C-4133-82BA-C980CBBED19A}"/>
              </a:ext>
            </a:extLst>
          </p:cNvPr>
          <p:cNvCxnSpPr>
            <a:cxnSpLocks/>
          </p:cNvCxnSpPr>
          <p:nvPr/>
        </p:nvCxnSpPr>
        <p:spPr>
          <a:xfrm>
            <a:off x="3538962" y="821635"/>
            <a:ext cx="8017565" cy="0"/>
          </a:xfrm>
          <a:prstGeom prst="line">
            <a:avLst/>
          </a:prstGeom>
          <a:ln w="762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4AF02D10-5D77-403C-B5A2-41330C509A7A}"/>
              </a:ext>
            </a:extLst>
          </p:cNvPr>
          <p:cNvCxnSpPr>
            <a:cxnSpLocks/>
          </p:cNvCxnSpPr>
          <p:nvPr/>
        </p:nvCxnSpPr>
        <p:spPr>
          <a:xfrm>
            <a:off x="3396343" y="2620143"/>
            <a:ext cx="8160184" cy="0"/>
          </a:xfrm>
          <a:prstGeom prst="line">
            <a:avLst/>
          </a:prstGeom>
          <a:ln w="762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895142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E10B1F-101A-469D-940F-FBA19989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ctangle 7">
            <a:extLst>
              <a:ext uri="{FF2B5EF4-FFF2-40B4-BE49-F238E27FC236}">
                <a16:creationId xmlns:a16="http://schemas.microsoft.com/office/drawing/2014/main" id="{E2159B8E-1B1D-4A76-BC89-67B0D2E9D2D8}"/>
              </a:ext>
            </a:extLst>
          </p:cNvPr>
          <p:cNvSpPr/>
          <p:nvPr/>
        </p:nvSpPr>
        <p:spPr>
          <a:xfrm>
            <a:off x="6506817" y="437323"/>
            <a:ext cx="5194852" cy="57602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r"/>
            <a:r>
              <a:rPr lang="fa-IR" sz="3200" dirty="0">
                <a:ln w="0"/>
                <a:solidFill>
                  <a:srgbClr val="FFC000"/>
                </a:solidFill>
                <a:effectLst>
                  <a:outerShdw blurRad="38100" dist="19050" dir="2700000" algn="tl" rotWithShape="0">
                    <a:schemeClr val="dk1">
                      <a:alpha val="40000"/>
                    </a:schemeClr>
                  </a:outerShdw>
                </a:effectLst>
                <a:cs typeface="A  Mitra_1 (MRT)" panose="00000700000000000000" pitchFamily="2" charset="-78"/>
              </a:rPr>
              <a:t>. </a:t>
            </a: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مقدمه</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تاریخچه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منشاء</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توزیع باد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مزایای بهره برداری و معایب آن</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انرژِی باد و توربین های بادی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انواع توربین های بادی</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چگونگی کار توربین ها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اجزای اصلی توربین ها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کار برد های آن </a:t>
            </a:r>
          </a:p>
          <a:p>
            <a:pPr algn="r"/>
            <a:r>
              <a:rPr lang="fa-IR" sz="3200" dirty="0">
                <a:ln w="0"/>
                <a:solidFill>
                  <a:srgbClr val="FFC000"/>
                </a:solidFill>
                <a:effectLst>
                  <a:outerShdw blurRad="50800" dist="38100" dir="8100000" algn="tr" rotWithShape="0">
                    <a:prstClr val="black">
                      <a:alpha val="40000"/>
                    </a:prstClr>
                  </a:outerShdw>
                </a:effectLst>
                <a:cs typeface="A  Mitra_1 (MRT)" panose="00000700000000000000" pitchFamily="2" charset="-78"/>
              </a:rPr>
              <a:t>. انرژی باد و محیط زیست  </a:t>
            </a:r>
          </a:p>
          <a:p>
            <a:pPr algn="r"/>
            <a:endParaRPr lang="fa-IR" sz="3200" dirty="0">
              <a:ln w="0"/>
              <a:solidFill>
                <a:srgbClr val="FFC000"/>
              </a:solidFill>
              <a:effectLst>
                <a:outerShdw blurRad="38100" dist="19050" dir="2700000" algn="tl" rotWithShape="0">
                  <a:schemeClr val="dk1">
                    <a:alpha val="40000"/>
                  </a:schemeClr>
                </a:outerShdw>
              </a:effectLst>
              <a:cs typeface="A  Mitra_1 (MRT)" panose="00000700000000000000" pitchFamily="2" charset="-78"/>
            </a:endParaRPr>
          </a:p>
        </p:txBody>
      </p:sp>
    </p:spTree>
    <p:extLst>
      <p:ext uri="{BB962C8B-B14F-4D97-AF65-F5344CB8AC3E}">
        <p14:creationId xmlns:p14="http://schemas.microsoft.com/office/powerpoint/2010/main" val="150464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additive="base">
                                        <p:cTn id="4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additive="base">
                                        <p:cTn id="4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calcmode="lin" valueType="num">
                                      <p:cBhvr additive="base">
                                        <p:cTn id="5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 calcmode="lin" valueType="num">
                                      <p:cBhvr additive="base">
                                        <p:cTn id="5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 calcmode="lin" valueType="num">
                                      <p:cBhvr additive="base">
                                        <p:cTn id="6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8">
                                            <p:txEl>
                                              <p:pRg st="10" end="10"/>
                                            </p:txEl>
                                          </p:spTgt>
                                        </p:tgtEl>
                                        <p:attrNameLst>
                                          <p:attrName>style.visibility</p:attrName>
                                        </p:attrNameLst>
                                      </p:cBhvr>
                                      <p:to>
                                        <p:strVal val="visible"/>
                                      </p:to>
                                    </p:set>
                                    <p:anim calcmode="lin" valueType="num">
                                      <p:cBhvr additive="base">
                                        <p:cTn id="7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4B4E50DA-CFA9-44AF-95DC-EAA7F20EA0CA}"/>
              </a:ext>
            </a:extLst>
          </p:cNvPr>
          <p:cNvSpPr/>
          <p:nvPr/>
        </p:nvSpPr>
        <p:spPr>
          <a:xfrm>
            <a:off x="3591339" y="0"/>
            <a:ext cx="5009322" cy="1099930"/>
          </a:xfrm>
          <a:prstGeom prst="downArrow">
            <a:avLst>
              <a:gd name="adj1" fmla="val 71164"/>
              <a:gd name="adj2" fmla="val 45000"/>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6000" dirty="0">
                <a:ln w="0"/>
                <a:solidFill>
                  <a:schemeClr val="bg1"/>
                </a:solidFill>
                <a:effectLst>
                  <a:outerShdw blurRad="38100" dist="19050" dir="2700000" algn="tl" rotWithShape="0">
                    <a:schemeClr val="dk1">
                      <a:alpha val="40000"/>
                    </a:schemeClr>
                  </a:outerShdw>
                </a:effectLst>
                <a:latin typeface="_PDMS_Saleem_QuranFont" panose="02010000000000000000" pitchFamily="2" charset="-78"/>
                <a:cs typeface="_PDMS_Saleem_QuranFont" panose="02010000000000000000" pitchFamily="2" charset="-78"/>
              </a:rPr>
              <a:t>مقدمه</a:t>
            </a:r>
            <a:endParaRPr lang="fa-IR" sz="6000" dirty="0">
              <a:solidFill>
                <a:schemeClr val="bg1"/>
              </a:solidFill>
              <a:latin typeface="_PDMS_Saleem_QuranFont" panose="02010000000000000000" pitchFamily="2" charset="-78"/>
              <a:cs typeface="_PDMS_Saleem_QuranFont" panose="02010000000000000000" pitchFamily="2" charset="-78"/>
            </a:endParaRPr>
          </a:p>
        </p:txBody>
      </p:sp>
      <p:sp>
        <p:nvSpPr>
          <p:cNvPr id="2" name="TextBox 1">
            <a:extLst>
              <a:ext uri="{FF2B5EF4-FFF2-40B4-BE49-F238E27FC236}">
                <a16:creationId xmlns:a16="http://schemas.microsoft.com/office/drawing/2014/main" id="{BEAAC9DA-D688-430C-B2BF-F71B3934CF0C}"/>
              </a:ext>
            </a:extLst>
          </p:cNvPr>
          <p:cNvSpPr txBox="1"/>
          <p:nvPr/>
        </p:nvSpPr>
        <p:spPr>
          <a:xfrm>
            <a:off x="541683" y="1413063"/>
            <a:ext cx="11516139" cy="4031873"/>
          </a:xfrm>
          <a:prstGeom prst="rect">
            <a:avLst/>
          </a:prstGeom>
          <a:noFill/>
        </p:spPr>
        <p:txBody>
          <a:bodyPr wrap="square" rtlCol="1">
            <a:spAutoFit/>
          </a:bodyPr>
          <a:lstStyle/>
          <a:p>
            <a:pPr algn="r" rtl="1"/>
            <a:r>
              <a:rPr lang="fa-IR" sz="3200" dirty="0">
                <a:cs typeface="A Danesh" panose="00000400000000000000" pitchFamily="2" charset="-78"/>
              </a:rPr>
              <a:t>انرژی باد مانند سایر منابع انرژی تجدید پذیر از نظر چغرافیایی گسترده و در عین حال به صورت پراکنده تقریبا همیشه در دسترس میباشد.هزاران سا ل است  که انسان هاب ااستفاده از اسیاب های بادی تنها جزع بسیار کوچکی از ان را استفاده میکنند .</a:t>
            </a:r>
            <a:endParaRPr lang="en-US" sz="3200" dirty="0">
              <a:cs typeface="A Danesh" panose="00000400000000000000" pitchFamily="2" charset="-78"/>
            </a:endParaRPr>
          </a:p>
          <a:p>
            <a:pPr algn="r" rtl="1"/>
            <a:r>
              <a:rPr lang="fa-IR" sz="3200" dirty="0">
                <a:cs typeface="A Danesh" panose="00000400000000000000" pitchFamily="2" charset="-78"/>
              </a:rPr>
              <a:t>این انرژی تا پیش از انقلاب صنعتی به عنوان یک منبع انرژی به طور گسترده مورد بهره برداری قرار میگرفت ولی در دوران انقلاب صنعتی استفاده از سوخت های فسیلی به دلیل ارزانی و قابل اطمینان بالا جایگزین انرژی باد شد .تا این که در سالهای 1973 و 1978 دو شوک بزرگ نفتی ضربه بزرگی به اقتصاد انرژی های حاصل از نفت و گاز وارد کرد به طوری که باعث ایجاد تمایلات جدیدی در زمینه کاربرد تکنولوژی باد جهت تولید برق متصل به شبکه پمپاژ اب و تامین انرژی الکتریکی نواحی دور افتاده شد .</a:t>
            </a:r>
          </a:p>
        </p:txBody>
      </p:sp>
    </p:spTree>
    <p:extLst>
      <p:ext uri="{BB962C8B-B14F-4D97-AF65-F5344CB8AC3E}">
        <p14:creationId xmlns:p14="http://schemas.microsoft.com/office/powerpoint/2010/main" val="2505793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BF84C-BA86-4ED8-A3CA-775F761030DB}"/>
              </a:ext>
            </a:extLst>
          </p:cNvPr>
          <p:cNvSpPr/>
          <p:nvPr/>
        </p:nvSpPr>
        <p:spPr>
          <a:xfrm>
            <a:off x="1739901" y="1286063"/>
            <a:ext cx="10083800" cy="4524315"/>
          </a:xfrm>
          <a:prstGeom prst="rect">
            <a:avLst/>
          </a:prstGeom>
        </p:spPr>
        <p:txBody>
          <a:bodyPr wrap="square">
            <a:spAutoFit/>
          </a:bodyPr>
          <a:lstStyle/>
          <a:p>
            <a:pPr algn="r" rtl="1"/>
            <a:r>
              <a:rPr lang="fa-IR" sz="3200" dirty="0">
                <a:cs typeface="A Danesh" panose="00000400000000000000" pitchFamily="2" charset="-78"/>
              </a:rPr>
              <a:t>همچنین در سالهای اخیر مشکلات زیست محیطی و مسائل مربوط به تغییرات اب و هوای کره زمین به علت استفاده از منابع انرژی فسیلی بر شدت این تمایلات افزوده است .</a:t>
            </a:r>
          </a:p>
          <a:p>
            <a:pPr algn="r" rtl="1"/>
            <a:r>
              <a:rPr lang="fa-IR" sz="3200" dirty="0">
                <a:cs typeface="A Danesh" panose="00000400000000000000" pitchFamily="2" charset="-78"/>
              </a:rPr>
              <a:t>در سال 1980اولین توربین برق بادی متصل به شبکه سراسری نصب گردید . بعد از مدت کوتاهی اولین مزرعه برق بادی چند مگاواتی در امریکا نصب و به بهره برداری رسید . در پایان سال 1990 ضرفیت توربین های برق بادی متصل به شبکه در جهان به 200 </a:t>
            </a:r>
            <a:r>
              <a:rPr lang="en-US" sz="3200" dirty="0">
                <a:cs typeface="A Danesh" panose="00000400000000000000" pitchFamily="2" charset="-78"/>
              </a:rPr>
              <a:t>MW </a:t>
            </a:r>
            <a:r>
              <a:rPr lang="fa-IR" sz="3200" dirty="0">
                <a:cs typeface="A Danesh" panose="00000400000000000000" pitchFamily="2" charset="-78"/>
              </a:rPr>
              <a:t>رسید که توانایی تولید سالانه 3200 </a:t>
            </a:r>
            <a:r>
              <a:rPr lang="en-US" sz="3200" dirty="0">
                <a:cs typeface="A Danesh" panose="00000400000000000000" pitchFamily="2" charset="-78"/>
              </a:rPr>
              <a:t>GW/H </a:t>
            </a:r>
            <a:r>
              <a:rPr lang="fa-IR" sz="3200" dirty="0">
                <a:cs typeface="A Danesh" panose="00000400000000000000" pitchFamily="2" charset="-78"/>
              </a:rPr>
              <a:t>برق را داشته ک تقریبا تمام این تولید مربوط به ایالت کالیفورنیا و کشور دانمارک بود .</a:t>
            </a:r>
            <a:endParaRPr lang="en-US" sz="3200" dirty="0">
              <a:cs typeface="A Danesh" panose="00000400000000000000" pitchFamily="2" charset="-78"/>
            </a:endParaRPr>
          </a:p>
          <a:p>
            <a:pPr algn="r" rtl="1"/>
            <a:r>
              <a:rPr lang="fa-IR" sz="3200" dirty="0">
                <a:cs typeface="A Danesh" panose="00000400000000000000" pitchFamily="2" charset="-78"/>
              </a:rPr>
              <a:t>امروزه کشور های مبتکر نظیر بریتانیا ،ایتالیا،و هندوستان برنامه های ملی ویژه ای  را در این راستا اغاز کرده اند به طوری که المان با تولید بیش از 18000 مگا وات برق سعی دارد بیشترین استفاده را از این انرژی تجدید پذیر ببرد .</a:t>
            </a:r>
            <a:endParaRPr lang="en-US" sz="3200" dirty="0">
              <a:cs typeface="A Danesh" panose="00000400000000000000" pitchFamily="2" charset="-78"/>
            </a:endParaRPr>
          </a:p>
        </p:txBody>
      </p:sp>
      <p:sp>
        <p:nvSpPr>
          <p:cNvPr id="3" name="Arrow: Down 2">
            <a:extLst>
              <a:ext uri="{FF2B5EF4-FFF2-40B4-BE49-F238E27FC236}">
                <a16:creationId xmlns:a16="http://schemas.microsoft.com/office/drawing/2014/main" id="{0232E890-CA3C-481F-B207-AA8BA59AA348}"/>
              </a:ext>
            </a:extLst>
          </p:cNvPr>
          <p:cNvSpPr/>
          <p:nvPr/>
        </p:nvSpPr>
        <p:spPr>
          <a:xfrm>
            <a:off x="3591339" y="0"/>
            <a:ext cx="5009322" cy="1099930"/>
          </a:xfrm>
          <a:prstGeom prst="downArrow">
            <a:avLst>
              <a:gd name="adj1" fmla="val 71164"/>
              <a:gd name="adj2" fmla="val 45000"/>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6000" dirty="0">
                <a:ln w="0"/>
                <a:solidFill>
                  <a:schemeClr val="bg1"/>
                </a:solidFill>
                <a:effectLst>
                  <a:outerShdw blurRad="38100" dist="19050" dir="2700000" algn="tl" rotWithShape="0">
                    <a:schemeClr val="dk1">
                      <a:alpha val="40000"/>
                    </a:schemeClr>
                  </a:outerShdw>
                </a:effectLst>
                <a:latin typeface="_PDMS_Saleem_QuranFont" panose="02010000000000000000" pitchFamily="2" charset="-78"/>
                <a:cs typeface="_PDMS_Saleem_QuranFont" panose="02010000000000000000" pitchFamily="2" charset="-78"/>
              </a:rPr>
              <a:t>ادامه  مقدمه</a:t>
            </a:r>
            <a:endParaRPr lang="fa-IR" sz="6000" dirty="0">
              <a:solidFill>
                <a:schemeClr val="bg1"/>
              </a:solidFill>
              <a:latin typeface="_PDMS_Saleem_QuranFont" panose="02010000000000000000" pitchFamily="2" charset="-78"/>
              <a:cs typeface="_PDMS_Saleem_QuranFont" panose="02010000000000000000" pitchFamily="2" charset="-78"/>
            </a:endParaRPr>
          </a:p>
        </p:txBody>
      </p:sp>
    </p:spTree>
    <p:extLst>
      <p:ext uri="{BB962C8B-B14F-4D97-AF65-F5344CB8AC3E}">
        <p14:creationId xmlns:p14="http://schemas.microsoft.com/office/powerpoint/2010/main" val="92187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E35CE-1251-4549-8887-BDAD1C871844}"/>
              </a:ext>
            </a:extLst>
          </p:cNvPr>
          <p:cNvSpPr/>
          <p:nvPr/>
        </p:nvSpPr>
        <p:spPr>
          <a:xfrm>
            <a:off x="2108200" y="1487250"/>
            <a:ext cx="9944100" cy="3883499"/>
          </a:xfrm>
          <a:prstGeom prst="rect">
            <a:avLst/>
          </a:prstGeom>
        </p:spPr>
        <p:txBody>
          <a:bodyPr wrap="square">
            <a:spAutoFit/>
          </a:bodyPr>
          <a:lstStyle/>
          <a:p>
            <a:pPr algn="r" rtl="1">
              <a:lnSpc>
                <a:spcPct val="107000"/>
              </a:lnSpc>
              <a:spcAft>
                <a:spcPts val="800"/>
              </a:spcAft>
            </a:pPr>
            <a:r>
              <a:rPr lang="fa-IR" sz="3200" b="1" dirty="0">
                <a:latin typeface="Calibri" panose="020F0502020204030204" pitchFamily="34" charset="0"/>
                <a:ea typeface="Calibri" panose="020F0502020204030204" pitchFamily="34" charset="0"/>
                <a:cs typeface="A Danesh" panose="00000400000000000000" pitchFamily="2" charset="-78"/>
              </a:rPr>
              <a:t>انرژی بادی به انگلیسی: </a:t>
            </a:r>
            <a:r>
              <a:rPr lang="en-US" sz="3200" b="1" dirty="0">
                <a:latin typeface="Calibri" panose="020F0502020204030204" pitchFamily="34" charset="0"/>
                <a:ea typeface="Calibri" panose="020F0502020204030204" pitchFamily="34" charset="0"/>
                <a:cs typeface="A Danesh" panose="00000400000000000000" pitchFamily="2" charset="-78"/>
              </a:rPr>
              <a:t>(Wind power) </a:t>
            </a:r>
            <a:r>
              <a:rPr lang="fa-IR" sz="3200" b="1" dirty="0">
                <a:latin typeface="Calibri" panose="020F0502020204030204" pitchFamily="34" charset="0"/>
                <a:ea typeface="Calibri" panose="020F0502020204030204" pitchFamily="34" charset="0"/>
                <a:cs typeface="A Danesh" panose="00000400000000000000" pitchFamily="2" charset="-78"/>
              </a:rPr>
              <a:t>تبدیل انرژی باد به نوعی مفید از انرژی مانند انرژی الکتریکی با استفاده از توربین‌های بادی، انرژی مکانیکی مثلاً در آسیاب‌های بادی یا پمپ‌های بادی) یا پیش‌رانش قایق‌ها و کشتی‌ها (مثلاً در قایق‌های بادبانی) است. در آسیاب‌های بادی از انرژی باد مستقیماً برای خرد کردن دانه‌ها یا پمپ کردن آب استفاده می‌شود.</a:t>
            </a:r>
          </a:p>
          <a:p>
            <a:pPr algn="r" rtl="1">
              <a:lnSpc>
                <a:spcPct val="107000"/>
              </a:lnSpc>
              <a:spcAft>
                <a:spcPts val="800"/>
              </a:spcAft>
            </a:pPr>
            <a:r>
              <a:rPr lang="fa-IR" sz="3200" b="1" dirty="0">
                <a:latin typeface="Calibri" panose="020F0502020204030204" pitchFamily="34" charset="0"/>
                <a:ea typeface="Calibri" panose="020F0502020204030204" pitchFamily="34" charset="0"/>
                <a:cs typeface="A Danesh" panose="00000400000000000000" pitchFamily="2" charset="-78"/>
              </a:rPr>
              <a:t>در پایان سال ۲۰۱۰، میزان ظرفیت نامی تولید برق بادی در سراسر جهان برابر ۱۹۷ گیگاوات بود.امروزه توان بادی در دنیا ظرفیت تولید سالانه ۴۳۰ تراوات ساعت انرژی الکتریکی را دارد که این میزان، ۲٫۵٪ مصرف برق دنیاست.</a:t>
            </a:r>
          </a:p>
        </p:txBody>
      </p:sp>
      <p:sp>
        <p:nvSpPr>
          <p:cNvPr id="3" name="TextBox 2">
            <a:extLst>
              <a:ext uri="{FF2B5EF4-FFF2-40B4-BE49-F238E27FC236}">
                <a16:creationId xmlns:a16="http://schemas.microsoft.com/office/drawing/2014/main" id="{485421A0-A20C-43F9-97F7-4321BF3BD644}"/>
              </a:ext>
            </a:extLst>
          </p:cNvPr>
          <p:cNvSpPr txBox="1"/>
          <p:nvPr/>
        </p:nvSpPr>
        <p:spPr>
          <a:xfrm>
            <a:off x="7670800" y="139700"/>
            <a:ext cx="4381500" cy="1015663"/>
          </a:xfrm>
          <a:prstGeom prst="rect">
            <a:avLst/>
          </a:prstGeom>
          <a:noFill/>
        </p:spPr>
        <p:txBody>
          <a:bodyPr wrap="square" rtlCol="1">
            <a:spAutoFit/>
          </a:bodyPr>
          <a:lstStyle/>
          <a:p>
            <a:r>
              <a:rPr lang="fa-IR" sz="6000" dirty="0">
                <a:cs typeface="A Amine" panose="00000400000000000000" pitchFamily="2" charset="-78"/>
              </a:rPr>
              <a:t>به عبارت دیگر </a:t>
            </a:r>
          </a:p>
        </p:txBody>
      </p:sp>
    </p:spTree>
    <p:extLst>
      <p:ext uri="{BB962C8B-B14F-4D97-AF65-F5344CB8AC3E}">
        <p14:creationId xmlns:p14="http://schemas.microsoft.com/office/powerpoint/2010/main" val="2864884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875</TotalTime>
  <Words>465</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 Danesh</vt:lpstr>
      <vt:lpstr>Gill Sans MT</vt:lpstr>
      <vt:lpstr>QuranTaha</vt:lpstr>
      <vt:lpstr>Arial</vt:lpstr>
      <vt:lpstr>_PDMS_Saleem_QuranFont</vt:lpstr>
      <vt:lpstr>A  Mitra_1 (MRT)</vt:lpstr>
      <vt:lpstr>A Amine</vt:lpstr>
      <vt:lpstr>110_Besmellah</vt:lpstr>
      <vt:lpstr>Calibri</vt:lpstr>
      <vt:lpstr>A  Mitra_2 (MRT)</vt:lpstr>
      <vt:lpstr>Gallery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 latifi</dc:creator>
  <cp:lastModifiedBy>ip330</cp:lastModifiedBy>
  <cp:revision>76</cp:revision>
  <dcterms:created xsi:type="dcterms:W3CDTF">2019-11-25T19:36:56Z</dcterms:created>
  <dcterms:modified xsi:type="dcterms:W3CDTF">2021-07-20T20:25:08Z</dcterms:modified>
  <cp:contentStatus/>
</cp:coreProperties>
</file>