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7" r:id="rId1"/>
  </p:sldMasterIdLst>
  <p:notesMasterIdLst>
    <p:notesMasterId r:id="rId6"/>
  </p:notesMasterIdLst>
  <p:handoutMasterIdLst>
    <p:handoutMasterId r:id="rId7"/>
  </p:handoutMasterIdLst>
  <p:sldIdLst>
    <p:sldId id="295" r:id="rId2"/>
    <p:sldId id="301" r:id="rId3"/>
    <p:sldId id="302" r:id="rId4"/>
    <p:sldId id="299" r:id="rId5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Compset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6A2FC"/>
    <a:srgbClr val="FF99FF"/>
    <a:srgbClr val="00FF00"/>
    <a:srgbClr val="CC99FF"/>
    <a:srgbClr val="009900"/>
    <a:srgbClr val="08080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17" autoAdjust="0"/>
    <p:restoredTop sz="96870" autoAdjust="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cs typeface="Arial" charset="0"/>
              </a:defRPr>
            </a:lvl1pPr>
          </a:lstStyle>
          <a:p>
            <a:fld id="{A15A8B15-C3FC-4026-88FF-CD5BB022175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0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cs typeface="Arial" charset="0"/>
              </a:defRPr>
            </a:lvl1pPr>
          </a:lstStyle>
          <a:p>
            <a:fld id="{F9E0DC6F-9661-4B63-8425-8E8A9315AFA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7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A555B-7A90-41CF-9CDC-66B769D3101F}" type="slidenum">
              <a:rPr lang="ar-SA"/>
              <a:pPr/>
              <a:t>1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8644C-AB97-4792-BE63-14AD532B1482}" type="slidenum">
              <a:rPr lang="ar-SA"/>
              <a:pPr/>
              <a:t>2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5552A-7671-4F36-8AAC-B4B43048E2C5}" type="slidenum">
              <a:rPr lang="ar-SA"/>
              <a:pPr/>
              <a:t>3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65093-AA34-46BB-928A-0FB2661A6AE3}" type="slidenum">
              <a:rPr lang="ar-SA"/>
              <a:pPr/>
              <a:t>4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99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099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099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099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99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99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100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100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102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102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104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104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5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5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5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105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105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10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10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106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106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106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fld id="{3025D618-ECBA-4874-9AE7-185AE29A8A5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58" grpId="0"/>
      <p:bldP spid="34105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1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10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5908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997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399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97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399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98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399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00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00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02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00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003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00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00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400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00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400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324600"/>
            <a:ext cx="259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r>
              <a:rPr lang="fa-IR"/>
              <a:t>جمشید احمدیان-دانشگاه پیام نور</a:t>
            </a:r>
          </a:p>
          <a:p>
            <a:r>
              <a:rPr lang="fa-IR"/>
              <a:t>مرکز اصفهان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  <p:sldLayoutId id="2147483885" r:id="rId18"/>
    <p:sldLayoutId id="2147483886" r:id="rId19"/>
  </p:sldLayoutIdLst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0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0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0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0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0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0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35" grpId="0"/>
      <p:bldP spid="34003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003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003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003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003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00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0000"/>
                </a:solidFill>
              </a:rPr>
              <a:t>ماگما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a-IR" sz="2800">
                <a:solidFill>
                  <a:srgbClr val="FFFF66"/>
                </a:solidFill>
              </a:rPr>
              <a:t>ماده طبیعی،داغ و قابل تحرکی است که از ذوب سنگها،در اعماق زمین ایجاد می شود و ترکیب آن عمدتا </a:t>
            </a:r>
            <a:r>
              <a:rPr lang="fa-IR" sz="2800">
                <a:solidFill>
                  <a:srgbClr val="FF9900"/>
                </a:solidFill>
              </a:rPr>
              <a:t>سیلیکاته</a:t>
            </a:r>
            <a:r>
              <a:rPr lang="fa-IR" sz="2800">
                <a:solidFill>
                  <a:srgbClr val="FFFF66"/>
                </a:solidFill>
              </a:rPr>
              <a:t> است.</a:t>
            </a:r>
          </a:p>
          <a:p>
            <a:endParaRPr lang="fa-IR" sz="2800">
              <a:solidFill>
                <a:srgbClr val="FFFF66"/>
              </a:solidFill>
            </a:endParaRPr>
          </a:p>
          <a:p>
            <a:pPr>
              <a:buFont typeface="Wingdings" pitchFamily="2" charset="2"/>
              <a:buNone/>
            </a:pPr>
            <a:endParaRPr lang="fa-IR" sz="2800">
              <a:solidFill>
                <a:srgbClr val="FFFF66"/>
              </a:solidFill>
            </a:endParaRPr>
          </a:p>
          <a:p>
            <a:endParaRPr lang="fa-IR" sz="2800">
              <a:solidFill>
                <a:srgbClr val="FFFF66"/>
              </a:solidFill>
            </a:endParaRPr>
          </a:p>
          <a:p>
            <a:endParaRPr lang="fa-IR" sz="2800">
              <a:solidFill>
                <a:srgbClr val="FFFF66"/>
              </a:solidFill>
            </a:endParaRPr>
          </a:p>
          <a:p>
            <a:endParaRPr lang="fa-IR" sz="2800">
              <a:solidFill>
                <a:srgbClr val="FFFF66"/>
              </a:solidFill>
            </a:endParaRPr>
          </a:p>
          <a:p>
            <a:pPr>
              <a:buFont typeface="Wingdings" pitchFamily="2" charset="2"/>
              <a:buNone/>
            </a:pPr>
            <a:endParaRPr lang="fa-IR" sz="2800"/>
          </a:p>
        </p:txBody>
      </p:sp>
      <p:pic>
        <p:nvPicPr>
          <p:cNvPr id="8" name="Picture 2" descr="C:\Users\SaBa User\Desktop\Pahoehoe_to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5410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657600"/>
            <a:ext cx="8178800" cy="522287"/>
          </a:xfrm>
        </p:spPr>
        <p:txBody>
          <a:bodyPr/>
          <a:lstStyle/>
          <a:p>
            <a:r>
              <a:rPr lang="fa-IR" sz="3200" dirty="0">
                <a:solidFill>
                  <a:srgbClr val="FFFF66"/>
                </a:solidFill>
              </a:rPr>
              <a:t>به ماگمایی که به سطح زمین می رسد</a:t>
            </a:r>
            <a:r>
              <a:rPr lang="fa-IR" sz="3200" dirty="0">
                <a:solidFill>
                  <a:srgbClr val="FF0066"/>
                </a:solidFill>
              </a:rPr>
              <a:t> گدازه</a:t>
            </a:r>
            <a:r>
              <a:rPr lang="fa-IR" sz="3200" dirty="0">
                <a:solidFill>
                  <a:srgbClr val="FFFF66"/>
                </a:solidFill>
              </a:rPr>
              <a:t> می گویند.</a:t>
            </a:r>
            <a:br>
              <a:rPr lang="fa-IR" sz="3200" dirty="0">
                <a:solidFill>
                  <a:srgbClr val="FFFF66"/>
                </a:solidFill>
              </a:rPr>
            </a:br>
            <a:endParaRPr lang="en-US" sz="3200" dirty="0">
              <a:solidFill>
                <a:srgbClr val="FFFF66"/>
              </a:solidFill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8000" y="4179887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dirty="0">
                <a:solidFill>
                  <a:srgbClr val="FFFF66"/>
                </a:solidFill>
              </a:rPr>
              <a:t>از انجماد </a:t>
            </a:r>
            <a:r>
              <a:rPr lang="fa-IR" dirty="0" err="1">
                <a:solidFill>
                  <a:srgbClr val="FFFF66"/>
                </a:solidFill>
              </a:rPr>
              <a:t>ماگما</a:t>
            </a:r>
            <a:r>
              <a:rPr lang="fa-IR" dirty="0">
                <a:solidFill>
                  <a:srgbClr val="FFFF66"/>
                </a:solidFill>
              </a:rPr>
              <a:t> در سطح زمین سنگهای آتشفشانی (</a:t>
            </a:r>
            <a:r>
              <a:rPr lang="fa-IR" dirty="0" err="1">
                <a:solidFill>
                  <a:srgbClr val="FF9900"/>
                </a:solidFill>
              </a:rPr>
              <a:t>ولکانیک</a:t>
            </a:r>
            <a:r>
              <a:rPr lang="fa-IR" dirty="0">
                <a:solidFill>
                  <a:srgbClr val="FFFF66"/>
                </a:solidFill>
              </a:rPr>
              <a:t>) ایجاد می شوند</a:t>
            </a:r>
          </a:p>
          <a:p>
            <a:pPr>
              <a:lnSpc>
                <a:spcPct val="90000"/>
              </a:lnSpc>
            </a:pPr>
            <a:r>
              <a:rPr lang="fa-IR" dirty="0">
                <a:solidFill>
                  <a:srgbClr val="FFFF66"/>
                </a:solidFill>
              </a:rPr>
              <a:t>و در زیر سطح زمین سنگهای درونی (</a:t>
            </a:r>
            <a:r>
              <a:rPr lang="fa-IR" dirty="0" err="1">
                <a:solidFill>
                  <a:srgbClr val="FF9900"/>
                </a:solidFill>
              </a:rPr>
              <a:t>پلوتونیک</a:t>
            </a:r>
            <a:r>
              <a:rPr lang="fa-IR" dirty="0">
                <a:solidFill>
                  <a:srgbClr val="FFFF66"/>
                </a:solidFill>
              </a:rPr>
              <a:t>)تشکیل می شوند.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4994A9-5605-4D7A-8C50-055BD5463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785325"/>
            <a:ext cx="2295524" cy="1909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52C705-F2A7-467A-A411-FB160841B7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785325"/>
            <a:ext cx="2295524" cy="1909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48EB49-42DB-4719-B811-091326D46FCA}"/>
              </a:ext>
            </a:extLst>
          </p:cNvPr>
          <p:cNvSpPr/>
          <p:nvPr/>
        </p:nvSpPr>
        <p:spPr>
          <a:xfrm>
            <a:off x="6629400" y="2930276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err="1">
                <a:latin typeface="Harir" panose="02000000000000000000" pitchFamily="2" charset="-78"/>
                <a:cs typeface="Harir" panose="02000000000000000000" pitchFamily="2" charset="-78"/>
              </a:rPr>
              <a:t>ولکانیک</a:t>
            </a:r>
            <a:endParaRPr lang="en-US" b="1" dirty="0">
              <a:latin typeface="Harir" panose="02000000000000000000" pitchFamily="2" charset="-78"/>
              <a:cs typeface="Harir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9CF57A-A8F3-4BDE-82F3-A0724289BAFF}"/>
              </a:ext>
            </a:extLst>
          </p:cNvPr>
          <p:cNvSpPr/>
          <p:nvPr/>
        </p:nvSpPr>
        <p:spPr>
          <a:xfrm>
            <a:off x="1897120" y="2930276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latin typeface="Harir" panose="02000000000000000000" pitchFamily="2" charset="-78"/>
                <a:cs typeface="Harir" panose="02000000000000000000" pitchFamily="2" charset="-78"/>
              </a:rPr>
              <a:t> </a:t>
            </a:r>
            <a:r>
              <a:rPr lang="fa-IR" b="1" dirty="0" err="1">
                <a:latin typeface="Harir" panose="02000000000000000000" pitchFamily="2" charset="-78"/>
                <a:cs typeface="Harir" panose="02000000000000000000" pitchFamily="2" charset="-78"/>
              </a:rPr>
              <a:t>پلوتونیک</a:t>
            </a:r>
            <a:endParaRPr lang="en-US" b="1" dirty="0">
              <a:latin typeface="Harir" panose="02000000000000000000" pitchFamily="2" charset="-78"/>
              <a:cs typeface="Harir" panose="02000000000000000000" pitchFamily="2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0000"/>
                </a:solidFill>
              </a:rPr>
              <a:t>عوامل موثر بر گرانروی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>
                <a:solidFill>
                  <a:srgbClr val="FFFF66"/>
                </a:solidFill>
              </a:rPr>
              <a:t>نوع پیوند های تترائدرهای</a:t>
            </a:r>
            <a:r>
              <a:rPr lang="en-US" baseline="-25000">
                <a:solidFill>
                  <a:srgbClr val="FFFF66"/>
                </a:solidFill>
              </a:rPr>
              <a:t> </a:t>
            </a:r>
            <a:r>
              <a:rPr lang="en-US">
                <a:solidFill>
                  <a:srgbClr val="FFFF66"/>
                </a:solidFill>
              </a:rPr>
              <a:t>sio</a:t>
            </a:r>
            <a:r>
              <a:rPr lang="en-US" baseline="-25000">
                <a:solidFill>
                  <a:srgbClr val="FFFF66"/>
                </a:solidFill>
              </a:rPr>
              <a:t>4 </a:t>
            </a:r>
            <a:endParaRPr lang="fa-IR">
              <a:solidFill>
                <a:srgbClr val="FF9900"/>
              </a:solidFill>
            </a:endParaRPr>
          </a:p>
          <a:p>
            <a:r>
              <a:rPr lang="fa-IR">
                <a:solidFill>
                  <a:srgbClr val="FFFF66"/>
                </a:solidFill>
              </a:rPr>
              <a:t>مقدار</a:t>
            </a:r>
            <a:r>
              <a:rPr lang="fa-IR" baseline="-25000">
                <a:solidFill>
                  <a:srgbClr val="FFFF66"/>
                </a:solidFill>
              </a:rPr>
              <a:t> </a:t>
            </a:r>
            <a:r>
              <a:rPr lang="en-US">
                <a:solidFill>
                  <a:srgbClr val="FFFF66"/>
                </a:solidFill>
              </a:rPr>
              <a:t>Al</a:t>
            </a:r>
            <a:r>
              <a:rPr lang="en-US" baseline="-25000">
                <a:solidFill>
                  <a:srgbClr val="FFFF66"/>
                </a:solidFill>
              </a:rPr>
              <a:t>2</a:t>
            </a:r>
            <a:r>
              <a:rPr lang="en-US">
                <a:solidFill>
                  <a:srgbClr val="FFFF66"/>
                </a:solidFill>
              </a:rPr>
              <a:t>O</a:t>
            </a:r>
            <a:r>
              <a:rPr lang="en-US" baseline="-25000">
                <a:solidFill>
                  <a:srgbClr val="FFFF66"/>
                </a:solidFill>
              </a:rPr>
              <a:t>3</a:t>
            </a:r>
            <a:r>
              <a:rPr lang="fa-IR" baseline="-25000">
                <a:solidFill>
                  <a:srgbClr val="FFFF66"/>
                </a:solidFill>
              </a:rPr>
              <a:t> </a:t>
            </a:r>
            <a:r>
              <a:rPr lang="fa-IR">
                <a:solidFill>
                  <a:srgbClr val="FFFF66"/>
                </a:solidFill>
              </a:rPr>
              <a:t>(نسبت مستقیم)</a:t>
            </a:r>
          </a:p>
          <a:p>
            <a:r>
              <a:rPr lang="fa-IR">
                <a:solidFill>
                  <a:srgbClr val="FFFF66"/>
                </a:solidFill>
              </a:rPr>
              <a:t>مقدار</a:t>
            </a:r>
            <a:r>
              <a:rPr lang="en-US">
                <a:solidFill>
                  <a:srgbClr val="FFFF66"/>
                </a:solidFill>
              </a:rPr>
              <a:t>SiO2</a:t>
            </a:r>
            <a:r>
              <a:rPr lang="fa-IR">
                <a:solidFill>
                  <a:srgbClr val="FFFF66"/>
                </a:solidFill>
              </a:rPr>
              <a:t>(نسبت مستقیم)</a:t>
            </a:r>
          </a:p>
          <a:p>
            <a:r>
              <a:rPr lang="fa-IR">
                <a:solidFill>
                  <a:srgbClr val="FFFF66"/>
                </a:solidFill>
              </a:rPr>
              <a:t> مقدار </a:t>
            </a:r>
            <a:r>
              <a:rPr lang="en-US">
                <a:solidFill>
                  <a:srgbClr val="FFFF66"/>
                </a:solidFill>
              </a:rPr>
              <a:t>CO2</a:t>
            </a:r>
            <a:r>
              <a:rPr lang="fa-IR">
                <a:solidFill>
                  <a:srgbClr val="FFFF66"/>
                </a:solidFill>
              </a:rPr>
              <a:t>(نسبت مستقیم)</a:t>
            </a:r>
            <a:endParaRPr lang="en-US" baseline="-25000">
              <a:solidFill>
                <a:srgbClr val="FFFF66"/>
              </a:solidFill>
            </a:endParaRPr>
          </a:p>
          <a:p>
            <a:r>
              <a:rPr lang="fa-IR">
                <a:solidFill>
                  <a:srgbClr val="FFFF66"/>
                </a:solidFill>
              </a:rPr>
              <a:t>مقدار </a:t>
            </a:r>
            <a:r>
              <a:rPr lang="en-US">
                <a:solidFill>
                  <a:srgbClr val="FFFF66"/>
                </a:solidFill>
              </a:rPr>
              <a:t>H</a:t>
            </a:r>
            <a:r>
              <a:rPr lang="en-US" baseline="-25000">
                <a:solidFill>
                  <a:srgbClr val="FFFF66"/>
                </a:solidFill>
              </a:rPr>
              <a:t>2</a:t>
            </a:r>
            <a:r>
              <a:rPr lang="en-US">
                <a:solidFill>
                  <a:srgbClr val="FFFF66"/>
                </a:solidFill>
              </a:rPr>
              <a:t>O </a:t>
            </a:r>
            <a:r>
              <a:rPr lang="fa-IR">
                <a:solidFill>
                  <a:srgbClr val="FFFF66"/>
                </a:solidFill>
              </a:rPr>
              <a:t>(نسبت عکس)</a:t>
            </a:r>
          </a:p>
          <a:p>
            <a:r>
              <a:rPr lang="fa-IR">
                <a:solidFill>
                  <a:srgbClr val="FFFF66"/>
                </a:solidFill>
              </a:rPr>
              <a:t>مقدار یونهای </a:t>
            </a:r>
            <a:r>
              <a:rPr lang="en-US">
                <a:solidFill>
                  <a:srgbClr val="FFFF66"/>
                </a:solidFill>
              </a:rPr>
              <a:t>Fe</a:t>
            </a:r>
            <a:r>
              <a:rPr lang="fa-IR">
                <a:solidFill>
                  <a:srgbClr val="FFFF66"/>
                </a:solidFill>
              </a:rPr>
              <a:t> ،</a:t>
            </a:r>
            <a:r>
              <a:rPr lang="en-US">
                <a:solidFill>
                  <a:srgbClr val="FFFF66"/>
                </a:solidFill>
              </a:rPr>
              <a:t>Mg</a:t>
            </a:r>
            <a:r>
              <a:rPr lang="fa-IR">
                <a:solidFill>
                  <a:srgbClr val="FFFF66"/>
                </a:solidFill>
              </a:rPr>
              <a:t>،</a:t>
            </a:r>
            <a:r>
              <a:rPr lang="en-US">
                <a:solidFill>
                  <a:srgbClr val="FFFF66"/>
                </a:solidFill>
              </a:rPr>
              <a:t>Ca</a:t>
            </a:r>
            <a:r>
              <a:rPr lang="fa-IR">
                <a:solidFill>
                  <a:srgbClr val="FFFF66"/>
                </a:solidFill>
              </a:rPr>
              <a:t> ،</a:t>
            </a:r>
            <a:r>
              <a:rPr lang="en-US">
                <a:solidFill>
                  <a:srgbClr val="FFFF66"/>
                </a:solidFill>
              </a:rPr>
              <a:t>Sr</a:t>
            </a:r>
            <a:r>
              <a:rPr lang="fa-IR">
                <a:solidFill>
                  <a:srgbClr val="FFFF66"/>
                </a:solidFill>
              </a:rPr>
              <a:t>،</a:t>
            </a:r>
            <a:r>
              <a:rPr lang="en-US">
                <a:solidFill>
                  <a:srgbClr val="FFFF66"/>
                </a:solidFill>
              </a:rPr>
              <a:t>Ba</a:t>
            </a:r>
            <a:r>
              <a:rPr lang="fa-IR">
                <a:solidFill>
                  <a:srgbClr val="FFFF66"/>
                </a:solidFill>
              </a:rPr>
              <a:t>،</a:t>
            </a:r>
            <a:r>
              <a:rPr lang="en-US">
                <a:solidFill>
                  <a:srgbClr val="FFFF66"/>
                </a:solidFill>
              </a:rPr>
              <a:t>Li</a:t>
            </a:r>
            <a:r>
              <a:rPr lang="fa-IR">
                <a:solidFill>
                  <a:srgbClr val="FFFF66"/>
                </a:solidFill>
              </a:rPr>
              <a:t>،</a:t>
            </a:r>
            <a:r>
              <a:rPr lang="en-US">
                <a:solidFill>
                  <a:srgbClr val="FFFF66"/>
                </a:solidFill>
              </a:rPr>
              <a:t>Na</a:t>
            </a:r>
            <a:r>
              <a:rPr lang="fa-IR">
                <a:solidFill>
                  <a:srgbClr val="FFFF66"/>
                </a:solidFill>
              </a:rPr>
              <a:t>،</a:t>
            </a:r>
            <a:r>
              <a:rPr lang="en-US">
                <a:solidFill>
                  <a:srgbClr val="FFFF66"/>
                </a:solidFill>
              </a:rPr>
              <a:t>K</a:t>
            </a:r>
            <a:r>
              <a:rPr lang="fa-IR">
                <a:solidFill>
                  <a:srgbClr val="FFFF66"/>
                </a:solidFill>
              </a:rPr>
              <a:t>و</a:t>
            </a:r>
            <a:r>
              <a:rPr lang="en-US">
                <a:solidFill>
                  <a:srgbClr val="FFFF66"/>
                </a:solidFill>
              </a:rPr>
              <a:t>Rb </a:t>
            </a:r>
            <a:r>
              <a:rPr lang="fa-IR">
                <a:solidFill>
                  <a:srgbClr val="FFFF66"/>
                </a:solidFill>
              </a:rPr>
              <a:t>(نسبت عکس)</a:t>
            </a:r>
            <a:endParaRPr lang="fa-IR"/>
          </a:p>
          <a:p>
            <a:endParaRPr lang="en-US"/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0066"/>
                </a:solidFill>
              </a:rPr>
              <a:t>تبلور ماگما</a:t>
            </a:r>
            <a:endParaRPr lang="en-US">
              <a:solidFill>
                <a:srgbClr val="FF0066"/>
              </a:solidFill>
            </a:endParaRPr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>
                <a:solidFill>
                  <a:srgbClr val="FFFF66"/>
                </a:solidFill>
              </a:rPr>
              <a:t>به مجموعه شرایطی که سبب می شود ماگما به سنگی حاوی کانیهای متفاوت تبدیل شود </a:t>
            </a:r>
            <a:r>
              <a:rPr lang="fa-IR">
                <a:solidFill>
                  <a:srgbClr val="FF9933"/>
                </a:solidFill>
              </a:rPr>
              <a:t>تبلور</a:t>
            </a:r>
            <a:r>
              <a:rPr lang="fa-IR">
                <a:solidFill>
                  <a:srgbClr val="FFFF66"/>
                </a:solidFill>
              </a:rPr>
              <a:t> می گویند.</a:t>
            </a:r>
          </a:p>
          <a:p>
            <a:endParaRPr lang="fa-IR">
              <a:solidFill>
                <a:srgbClr val="FFFF66"/>
              </a:solidFill>
            </a:endParaRPr>
          </a:p>
          <a:p>
            <a:r>
              <a:rPr lang="fa-IR">
                <a:solidFill>
                  <a:srgbClr val="FFFF66"/>
                </a:solidFill>
              </a:rPr>
              <a:t>مهمترین عامل در تبلور ماگما </a:t>
            </a:r>
            <a:r>
              <a:rPr lang="fa-IR">
                <a:solidFill>
                  <a:srgbClr val="FF9933"/>
                </a:solidFill>
              </a:rPr>
              <a:t>کاهش دما</a:t>
            </a:r>
            <a:r>
              <a:rPr lang="fa-IR">
                <a:solidFill>
                  <a:srgbClr val="FFFF66"/>
                </a:solidFill>
              </a:rPr>
              <a:t> است.</a:t>
            </a:r>
          </a:p>
          <a:p>
            <a:endParaRPr lang="fa-IR">
              <a:solidFill>
                <a:srgbClr val="FFFF66"/>
              </a:solidFill>
            </a:endParaRPr>
          </a:p>
          <a:p>
            <a:r>
              <a:rPr lang="fa-IR">
                <a:solidFill>
                  <a:srgbClr val="FFFF66"/>
                </a:solidFill>
              </a:rPr>
              <a:t>با سرد شدن تدریجی بلورها از ماگما جدا شده و به طرف پایین حرکت می کنند ودر  کف مخزن ته نشین می شوند. </a:t>
            </a:r>
          </a:p>
          <a:p>
            <a:endParaRPr lang="en-US"/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B Compset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B Compset" pitchFamily="2" charset="-78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4770</TotalTime>
  <Words>186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Compset</vt:lpstr>
      <vt:lpstr>Harir</vt:lpstr>
      <vt:lpstr>Wingdings</vt:lpstr>
      <vt:lpstr>Ripple</vt:lpstr>
      <vt:lpstr>ماگما</vt:lpstr>
      <vt:lpstr>به ماگمایی که به سطح زمین می رسد گدازه می گویند. </vt:lpstr>
      <vt:lpstr>عوامل موثر بر گرانروی</vt:lpstr>
      <vt:lpstr>تبلور ماگما</vt:lpstr>
    </vt:vector>
  </TitlesOfParts>
  <Company>H.I.D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NOUSHIN</dc:creator>
  <cp:lastModifiedBy>SaBa User</cp:lastModifiedBy>
  <cp:revision>390</cp:revision>
  <dcterms:created xsi:type="dcterms:W3CDTF">2006-07-16T03:07:46Z</dcterms:created>
  <dcterms:modified xsi:type="dcterms:W3CDTF">2023-12-09T12:58:46Z</dcterms:modified>
</cp:coreProperties>
</file>